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  <p:sldMasterId id="2147483684" r:id="rId3"/>
    <p:sldMasterId id="2147483696" r:id="rId4"/>
    <p:sldMasterId id="2147483711" r:id="rId5"/>
  </p:sldMasterIdLst>
  <p:sldIdLst>
    <p:sldId id="257" r:id="rId6"/>
    <p:sldId id="260" r:id="rId7"/>
    <p:sldId id="259" r:id="rId8"/>
    <p:sldId id="288" r:id="rId9"/>
    <p:sldId id="261" r:id="rId10"/>
    <p:sldId id="262" r:id="rId11"/>
    <p:sldId id="263" r:id="rId12"/>
    <p:sldId id="265" r:id="rId13"/>
    <p:sldId id="273" r:id="rId14"/>
    <p:sldId id="274" r:id="rId15"/>
    <p:sldId id="285" r:id="rId16"/>
    <p:sldId id="267" r:id="rId17"/>
    <p:sldId id="277" r:id="rId18"/>
    <p:sldId id="282" r:id="rId19"/>
    <p:sldId id="278" r:id="rId20"/>
    <p:sldId id="279" r:id="rId21"/>
    <p:sldId id="276" r:id="rId22"/>
    <p:sldId id="287" r:id="rId23"/>
    <p:sldId id="280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00080"/>
    <a:srgbClr val="000099"/>
    <a:srgbClr val="FF0066"/>
    <a:srgbClr val="009900"/>
    <a:srgbClr val="00CC00"/>
    <a:srgbClr val="3399FF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1"/>
            <a:ext cx="9160933" cy="6871097"/>
            <a:chOff x="0" y="0"/>
            <a:chExt cx="5770" cy="4328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1800">
                <a:latin typeface="Arial" pitchFamily="34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1800">
                <a:latin typeface="Arial" pitchFamily="34" charset="0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1800">
                <a:latin typeface="Arial" pitchFamily="34" charset="0"/>
              </a:endParaRPr>
            </a:p>
          </p:txBody>
        </p:sp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717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717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71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717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18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81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82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83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84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8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7186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7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8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9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0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1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2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3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194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719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1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1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1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1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1800">
                <a:latin typeface="Arial" pitchFamily="34" charset="0"/>
              </a:endParaRPr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ru-RU" sz="1800">
                <a:latin typeface="Arial" pitchFamily="34" charset="0"/>
              </a:endParaRPr>
            </a:p>
          </p:txBody>
        </p:sp>
      </p:grpSp>
      <p:sp>
        <p:nvSpPr>
          <p:cNvPr id="722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1" y="1370410"/>
            <a:ext cx="6965951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722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91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7227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228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229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5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05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4584" y="1599010"/>
            <a:ext cx="3589867" cy="44969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57651" y="1599010"/>
            <a:ext cx="3591983" cy="44969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9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03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32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79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8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1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75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184" y="227410"/>
            <a:ext cx="1869016" cy="586859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133" y="227410"/>
            <a:ext cx="5403851" cy="586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96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blackWhite">
          <a:xfrm>
            <a:off x="21170" y="13100"/>
            <a:ext cx="8896351" cy="6779419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0905"/>
            <a:ext cx="6400800" cy="2274094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3" y="4051699"/>
            <a:ext cx="6032500" cy="1002506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AA769E-5886-4D46-A0D7-4E22B7FEF0F0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194737" y="234555"/>
            <a:ext cx="3788833" cy="1778794"/>
            <a:chOff x="123" y="148"/>
            <a:chExt cx="2386" cy="1120"/>
          </a:xfrm>
        </p:grpSpPr>
        <p:sp>
          <p:nvSpPr>
            <p:cNvPr id="2253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4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254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7916337" y="4368406"/>
            <a:ext cx="742951" cy="1059656"/>
            <a:chOff x="4986" y="2752"/>
            <a:chExt cx="468" cy="667"/>
          </a:xfrm>
        </p:grpSpPr>
        <p:sp>
          <p:nvSpPr>
            <p:cNvPr id="2254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5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255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901700" y="5054205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4076700" y="1930004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49DFF-BC41-4B22-A113-9926260568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71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05865-9E2A-4AF5-9A5E-A3D92C5F62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7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1828800"/>
            <a:ext cx="37465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5503" y="1828800"/>
            <a:ext cx="37465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7E8E4-4C52-4E99-B3A3-8C5A829BE0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79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7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6087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6F4A0-664D-4FF6-8449-E9D78E6C5E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54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10DB8-2966-4F27-A492-E8F5C94134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91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2E6A7-F609-4874-9418-B71A1717B4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2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2655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5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18A3-5D9D-4591-893F-BD8A5626A2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32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8ABA7-937C-4308-8EF7-D979E0299A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77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3CB2D-5F08-4B23-92DF-9238B7C7C0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4" y="152400"/>
            <a:ext cx="1924049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3" y="152400"/>
            <a:ext cx="5568951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172A6-7C5A-40EB-AD85-3CDE59042A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93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51FCE-2DE1-461B-9A20-35192B7118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80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C2F46-5F38-4E4F-ABC1-955A94AD13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19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40A20-188E-465E-9FD7-1F93B1E6CA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05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63784-672B-4014-B916-E7445E250C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49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7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6087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0A2A4-63CB-4167-8C13-7EE8B94F36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11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9ED0A-98B2-4945-A3E3-EF87A790D9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11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898FA-59E6-467E-8699-C1A6F7282A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46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2656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6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577B-A06A-49D9-8BBD-CA1C292DEA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91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1371-12BA-4987-BF2B-AB94EE47A1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3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50668-F5A7-44EB-8BEE-8381072B86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86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38"/>
            <a:ext cx="2057400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38"/>
            <a:ext cx="5969000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2C334-B17C-4D93-ADAB-17A7257367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72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/>
          <a:p>
            <a:r>
              <a:rPr lang="ru-RU" smtClean="0"/>
              <a:t>Вставка картинки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4829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C81FE4-A57E-42CA-AD34-586DFFBF9B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45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4829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F49B24-3506-44B4-81F2-9B7BC45D5C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18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5038"/>
            <a:ext cx="8229600" cy="58507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4829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35B64F-22EC-4076-A13D-A9E56B8101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1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6" y="1524000"/>
            <a:ext cx="762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  <a:endParaRPr lang="ru-RU" altLang="en-US" noProof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  <a:endParaRPr lang="ru-RU" altLang="en-US" noProof="0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C9AE5-81BB-4359-98D3-2DDA8897E43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349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981200" y="3962400"/>
            <a:ext cx="651298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343E4-4420-409C-B67A-D321704C353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3281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23FD3-C427-437D-A0F7-3867AEAA285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94427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13200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600" y="1600204"/>
            <a:ext cx="4013200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19DD3-A2E8-4178-BFE4-E53235732E3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79577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7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6087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89DC5-B8D1-4C1B-B143-9C5C6972606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73482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FA416-E452-470F-AEDE-FF7D02930DC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43995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77FEC-E3A7-4D32-8C6E-332DD7B8126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0542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2657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7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2856B-1FB3-4F99-8814-B79212092BB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80041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87060-574B-466A-83C1-C67EC52A3A3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616111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C69A0-8DDA-45EC-9B75-22CF5BC68C8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90365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420"/>
            <a:ext cx="2057400" cy="5853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420"/>
            <a:ext cx="5969000" cy="5853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581C1-364B-41C4-9232-2138D1B43B5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2223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linda6035.ucoz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wmf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linda6035.ucoz.ru/" TargetMode="External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png"/><Relationship Id="rId22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500166" y="142852"/>
            <a:ext cx="7500990" cy="6572296"/>
          </a:xfrm>
          <a:prstGeom prst="rect">
            <a:avLst/>
          </a:prstGeom>
          <a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142844" y="142852"/>
            <a:ext cx="1214446" cy="6572296"/>
          </a:xfrm>
          <a:prstGeom prst="rect">
            <a:avLst/>
          </a:prstGeom>
          <a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" name="Рисунок 39" descr="0_b4102_1793a431_S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214282" y="3071810"/>
            <a:ext cx="522290" cy="456133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http://linda6035.ucoz.ru/</a:t>
            </a:r>
            <a:endParaRPr lang="ru-RU" sz="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g-fotki.yandex.ru/get/9299/134091466.f5/0_d4d6e_ccd0a668_S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285720" y="5072074"/>
            <a:ext cx="1009650" cy="1428750"/>
          </a:xfrm>
          <a:prstGeom prst="rect">
            <a:avLst/>
          </a:prstGeom>
          <a:noFill/>
        </p:spPr>
      </p:pic>
      <p:pic>
        <p:nvPicPr>
          <p:cNvPr id="17412" name="Picture 4" descr="http://img-fotki.yandex.ru/get/6613/134091466.a/0_8eae3_6ea58e84_S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85720" y="1500174"/>
            <a:ext cx="1071570" cy="1190633"/>
          </a:xfrm>
          <a:prstGeom prst="rect">
            <a:avLst/>
          </a:prstGeom>
          <a:noFill/>
        </p:spPr>
      </p:pic>
      <p:pic>
        <p:nvPicPr>
          <p:cNvPr id="17414" name="Picture 6" descr="http://img-fotki.yandex.ru/get/9300/134091466.c5/0_c98b9_19d24419_S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42844" y="0"/>
            <a:ext cx="1214446" cy="1214446"/>
          </a:xfrm>
          <a:prstGeom prst="rect">
            <a:avLst/>
          </a:prstGeom>
          <a:noFill/>
        </p:spPr>
      </p:pic>
      <p:pic>
        <p:nvPicPr>
          <p:cNvPr id="17418" name="Picture 10" descr="http://img-fotki.yandex.ru/get/4904/134091466.f5/0_d4d6d_4740c1eb_S"/>
          <p:cNvPicPr>
            <a:picLocks noChangeAspect="1" noChangeArrowheads="1"/>
          </p:cNvPicPr>
          <p:nvPr userDrawn="1"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42844" y="3000372"/>
            <a:ext cx="1176112" cy="642942"/>
          </a:xfrm>
          <a:prstGeom prst="rect">
            <a:avLst/>
          </a:prstGeom>
          <a:noFill/>
        </p:spPr>
      </p:pic>
      <p:pic>
        <p:nvPicPr>
          <p:cNvPr id="17420" name="Picture 12" descr="http://img-fotki.yandex.ru/get/9558/134091466.9a/0_c0378_bebb161_S"/>
          <p:cNvPicPr>
            <a:picLocks noChangeAspect="1" noChangeArrowheads="1"/>
          </p:cNvPicPr>
          <p:nvPr userDrawn="1"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4000504"/>
            <a:ext cx="1043121" cy="785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"/>
            <a:ext cx="9160933" cy="6871097"/>
            <a:chOff x="0" y="0"/>
            <a:chExt cx="5770" cy="43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1800">
                <a:latin typeface="Arial" pitchFamily="34" charset="0"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1800">
                <a:latin typeface="Arial" pitchFamily="34" charset="0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1800">
                <a:latin typeface="Arial" pitchFamily="34" charset="0"/>
              </a:endParaRPr>
            </a:p>
          </p:txBody>
        </p: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615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615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15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615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5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1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5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616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6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17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617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7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8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8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8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8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8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8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8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8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8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8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619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1800">
                <a:latin typeface="Arial" pitchFamily="34" charset="0"/>
              </a:endParaRPr>
            </a:p>
          </p:txBody>
        </p:sp>
        <p:sp>
          <p:nvSpPr>
            <p:cNvPr id="619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ru-RU" sz="1800">
                <a:latin typeface="Arial" pitchFamily="34" charset="0"/>
              </a:endParaRPr>
            </a:p>
          </p:txBody>
        </p:sp>
      </p:grpSp>
      <p:sp>
        <p:nvSpPr>
          <p:cNvPr id="620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0133" y="227410"/>
            <a:ext cx="74760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0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585" y="1599010"/>
            <a:ext cx="7385049" cy="449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0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2685" y="6242448"/>
            <a:ext cx="1782233" cy="47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20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8484" y="6248400"/>
            <a:ext cx="3454400" cy="4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1" y="6248400"/>
            <a:ext cx="1756833" cy="4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1E5247F2-9B80-4C06-BC23-FC844012414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2" name="Прямоугольник 61"/>
          <p:cNvSpPr/>
          <p:nvPr userDrawn="1"/>
        </p:nvSpPr>
        <p:spPr>
          <a:xfrm>
            <a:off x="1500166" y="142852"/>
            <a:ext cx="7500990" cy="6572296"/>
          </a:xfrm>
          <a:prstGeom prst="rect">
            <a:avLst/>
          </a:prstGeom>
          <a:blipFill>
            <a:blip r:embed="rId15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142844" y="142852"/>
            <a:ext cx="1214446" cy="6572296"/>
          </a:xfrm>
          <a:prstGeom prst="rect">
            <a:avLst/>
          </a:prstGeom>
          <a:blipFill>
            <a:blip r:embed="rId15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4" name="Рисунок 63" descr="0_b4102_1793a431_S.png"/>
          <p:cNvPicPr>
            <a:picLocks noChangeAspect="1"/>
          </p:cNvPicPr>
          <p:nvPr userDrawn="1"/>
        </p:nvPicPr>
        <p:blipFill>
          <a:blip r:embed="rId16" cstate="email"/>
          <a:stretch>
            <a:fillRect/>
          </a:stretch>
        </p:blipFill>
        <p:spPr>
          <a:xfrm>
            <a:off x="214282" y="3071810"/>
            <a:ext cx="522290" cy="456133"/>
          </a:xfrm>
          <a:prstGeom prst="rect">
            <a:avLst/>
          </a:prstGeom>
        </p:spPr>
      </p:pic>
      <p:sp>
        <p:nvSpPr>
          <p:cNvPr id="65" name="Прямоугольник 64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http://linda6035.ucoz.ru/</a:t>
            </a:r>
            <a:endParaRPr lang="ru-RU" sz="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Picture 2" descr="http://img-fotki.yandex.ru/get/9299/134091466.f5/0_d4d6e_ccd0a668_S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 flipH="1">
            <a:off x="285720" y="5072074"/>
            <a:ext cx="1009650" cy="1428750"/>
          </a:xfrm>
          <a:prstGeom prst="rect">
            <a:avLst/>
          </a:prstGeom>
          <a:noFill/>
        </p:spPr>
      </p:pic>
      <p:pic>
        <p:nvPicPr>
          <p:cNvPr id="67" name="Picture 4" descr="http://img-fotki.yandex.ru/get/6613/134091466.a/0_8eae3_6ea58e84_S"/>
          <p:cNvPicPr>
            <a:picLocks noChangeAspect="1" noChangeArrowheads="1"/>
          </p:cNvPicPr>
          <p:nvPr userDrawn="1"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85720" y="1500174"/>
            <a:ext cx="1071570" cy="1190633"/>
          </a:xfrm>
          <a:prstGeom prst="rect">
            <a:avLst/>
          </a:prstGeom>
          <a:noFill/>
        </p:spPr>
      </p:pic>
      <p:pic>
        <p:nvPicPr>
          <p:cNvPr id="68" name="Picture 6" descr="http://img-fotki.yandex.ru/get/9300/134091466.c5/0_c98b9_19d24419_S"/>
          <p:cNvPicPr>
            <a:picLocks noChangeAspect="1" noChangeArrowheads="1"/>
          </p:cNvPicPr>
          <p:nvPr userDrawn="1"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42844" y="0"/>
            <a:ext cx="1214446" cy="1214446"/>
          </a:xfrm>
          <a:prstGeom prst="rect">
            <a:avLst/>
          </a:prstGeom>
          <a:noFill/>
        </p:spPr>
      </p:pic>
      <p:pic>
        <p:nvPicPr>
          <p:cNvPr id="69" name="Picture 10" descr="http://img-fotki.yandex.ru/get/4904/134091466.f5/0_d4d6d_4740c1eb_S"/>
          <p:cNvPicPr>
            <a:picLocks noChangeAspect="1" noChangeArrowheads="1"/>
          </p:cNvPicPr>
          <p:nvPr userDrawn="1"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142844" y="3000372"/>
            <a:ext cx="1176112" cy="642942"/>
          </a:xfrm>
          <a:prstGeom prst="rect">
            <a:avLst/>
          </a:prstGeom>
          <a:noFill/>
        </p:spPr>
      </p:pic>
      <p:pic>
        <p:nvPicPr>
          <p:cNvPr id="70" name="Picture 12" descr="http://img-fotki.yandex.ru/get/9558/134091466.9a/0_c0378_bebb161_S"/>
          <p:cNvPicPr>
            <a:picLocks noChangeAspect="1" noChangeArrowheads="1"/>
          </p:cNvPicPr>
          <p:nvPr userDrawn="1"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214282" y="4000504"/>
            <a:ext cx="1043121" cy="785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2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4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2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auto">
          <a:xfrm rot="-3172564">
            <a:off x="7778751" y="-14947"/>
            <a:ext cx="1162050" cy="2084916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2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fld id="{487274F7-9904-4A9C-8266-331AFCB8458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 rot="-3172564">
            <a:off x="7865866" y="24542"/>
            <a:ext cx="1165622" cy="209761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3" name="Freeform 9"/>
          <p:cNvSpPr>
            <a:spLocks/>
          </p:cNvSpPr>
          <p:nvPr/>
        </p:nvSpPr>
        <p:spPr bwMode="auto">
          <a:xfrm rot="-3172564">
            <a:off x="7831337" y="192815"/>
            <a:ext cx="1025128" cy="1570567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8469" y="5539979"/>
            <a:ext cx="1784351" cy="1246584"/>
            <a:chOff x="5" y="3490"/>
            <a:chExt cx="1124" cy="785"/>
          </a:xfrm>
        </p:grpSpPr>
        <p:sp>
          <p:nvSpPr>
            <p:cNvPr id="2151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52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152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152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2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2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52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53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153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4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1541" name="Group 37"/>
          <p:cNvGrpSpPr>
            <a:grpSpLocks/>
          </p:cNvGrpSpPr>
          <p:nvPr/>
        </p:nvGrpSpPr>
        <p:grpSpPr bwMode="auto">
          <a:xfrm>
            <a:off x="8680453" y="2115742"/>
            <a:ext cx="385233" cy="4308872"/>
            <a:chOff x="5468" y="1333"/>
            <a:chExt cx="243" cy="2714"/>
          </a:xfrm>
        </p:grpSpPr>
        <p:sp>
          <p:nvSpPr>
            <p:cNvPr id="2154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544" name="Group 40"/>
          <p:cNvGrpSpPr>
            <a:grpSpLocks/>
          </p:cNvGrpSpPr>
          <p:nvPr/>
        </p:nvGrpSpPr>
        <p:grpSpPr bwMode="auto">
          <a:xfrm>
            <a:off x="7319433" y="90487"/>
            <a:ext cx="2133600" cy="1910954"/>
            <a:chOff x="4610" y="57"/>
            <a:chExt cx="1344" cy="1204"/>
          </a:xfrm>
        </p:grpSpPr>
        <p:grpSp>
          <p:nvGrpSpPr>
            <p:cNvPr id="2154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154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54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154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4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55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fld id="{5866BC2F-A0AF-4B6A-86E1-85A117A71F7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419"/>
            <a:ext cx="8229600" cy="114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35AA8FEC-2638-4FB8-A6AF-CD4BEDA72490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247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User\Desktop\Gruppa-Barbariki-Plakali-zverushki(muzofon.com).mp3" TargetMode="Externa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5670" y="1196752"/>
            <a:ext cx="7848872" cy="39087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Arial" charset="0"/>
              </a:rPr>
              <a:t>Мастер-класс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Arial" charset="0"/>
              </a:rPr>
              <a:t>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rial" charset="0"/>
              </a:rPr>
              <a:t>Тему: «Опытно-экспериментальная деятельность с детьми дошкольного возраста»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543702" y="116632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«Ручеек» с. Рыткучи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peo-gir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365104"/>
            <a:ext cx="3833584" cy="2476892"/>
          </a:xfrm>
          <a:prstGeom prst="rect">
            <a:avLst/>
          </a:prstGeom>
        </p:spPr>
      </p:pic>
      <p:pic>
        <p:nvPicPr>
          <p:cNvPr id="6" name="Gruppa-Barbariki-Plakali-zverushk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237312"/>
            <a:ext cx="244475" cy="2444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37332" y="6036383"/>
            <a:ext cx="986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Gabriola" pitchFamily="82" charset="0"/>
              </a:rPr>
              <a:t>2019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1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741682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ходе наших исследований проводимых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мною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детьми, формирую у ребят следующие представления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solidFill>
                  <a:srgbClr val="FF0066"/>
                </a:solidFill>
              </a:rPr>
              <a:t>• о </a:t>
            </a:r>
            <a:r>
              <a:rPr lang="ru-RU" sz="2000" b="1" dirty="0">
                <a:solidFill>
                  <a:srgbClr val="FF0066"/>
                </a:solidFill>
              </a:rPr>
              <a:t>материалах (ткань, бумага, стекло, фарфор, пластик, металл, керамика, поролон);</a:t>
            </a:r>
          </a:p>
          <a:p>
            <a:r>
              <a:rPr lang="ru-RU" sz="2000" b="1" dirty="0" smtClean="0">
                <a:solidFill>
                  <a:srgbClr val="000099"/>
                </a:solidFill>
              </a:rPr>
              <a:t>• о </a:t>
            </a:r>
            <a:r>
              <a:rPr lang="ru-RU" sz="2000" b="1" dirty="0">
                <a:solidFill>
                  <a:srgbClr val="000099"/>
                </a:solidFill>
              </a:rPr>
              <a:t>природных явлениях (явления погоды, круговорот воды в природе, движение солнца, снегопад) и времени (сутки, день — ночь, месяц, сезон, год);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• об </a:t>
            </a:r>
            <a:r>
              <a:rPr lang="ru-RU" sz="2000" b="1" dirty="0">
                <a:solidFill>
                  <a:srgbClr val="00B050"/>
                </a:solidFill>
              </a:rPr>
              <a:t>агрегатных состояниях воды (вода – основа жизни; как образуется град, снег, лёд, иней, туман, роса, радуга; рассматривание снежинок в лупу и т.п.);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• о </a:t>
            </a:r>
            <a:r>
              <a:rPr lang="ru-RU" sz="2000" b="1" dirty="0">
                <a:solidFill>
                  <a:srgbClr val="C00000"/>
                </a:solidFill>
              </a:rPr>
              <a:t>мире растений (особенности поверхности овощей и фруктов, их форма, цвет, вкус, запах; рассматривание и сравнение веток растений – цвет, форма, расположение почек; сравнение цветов и других растений);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• о </a:t>
            </a:r>
            <a:r>
              <a:rPr lang="ru-RU" sz="2000" b="1" dirty="0">
                <a:solidFill>
                  <a:srgbClr val="0070C0"/>
                </a:solidFill>
              </a:rPr>
              <a:t>предметном мире (родовые и видовые признаки – транспорт грузовой, пассажирский, морской, железнодорожный и пр.);</a:t>
            </a:r>
          </a:p>
          <a:p>
            <a:r>
              <a:rPr lang="ru-RU" sz="2000" b="1" dirty="0" smtClean="0">
                <a:solidFill>
                  <a:srgbClr val="663300"/>
                </a:solidFill>
              </a:rPr>
              <a:t>• о </a:t>
            </a:r>
            <a:r>
              <a:rPr lang="ru-RU" sz="2000" b="1" dirty="0">
                <a:solidFill>
                  <a:srgbClr val="663300"/>
                </a:solidFill>
              </a:rPr>
              <a:t>геометрических эталонах (овал, ромб, трапеция, призма, конус, шар).</a:t>
            </a:r>
          </a:p>
        </p:txBody>
      </p:sp>
    </p:spTree>
    <p:extLst>
      <p:ext uri="{BB962C8B-B14F-4D97-AF65-F5344CB8AC3E}">
        <p14:creationId xmlns:p14="http://schemas.microsoft.com/office/powerpoint/2010/main" val="10723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ладше-средняя группа 2017-2018 уч.год\Фото и видео 2017 -2018\Новая папка\IMG_2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9863"/>
            <a:ext cx="2562225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Младше-средняя группа 2017-2018 уч.год\Фото и видео 2017 -2018\Новая папка\IMG_20170823_105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89" y="234335"/>
            <a:ext cx="4801319" cy="3600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Младше-средняя группа 2017-2018 уч.год\Фото и видео 2017 -2018\Новая папка\IMG_20170901_1045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46" y="3643108"/>
            <a:ext cx="3643591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Младше-средняя группа 2017-2018 уч.год\Фото и видео 2017 -2018\Новая папка\IMG_20171225_1632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31429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1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692" y="260648"/>
            <a:ext cx="6984776" cy="11430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prstTxWarp prst="textChevronInverted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sz="3200" b="1" cap="all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ПРАКТИЧЕСКАЯ  ЧАСТЬ</a:t>
            </a:r>
            <a:endParaRPr lang="ru-RU" sz="3200" b="1" cap="all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olshaja_himicheskaja_laboratorija3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1628800"/>
            <a:ext cx="7488832" cy="5112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Хозяин\Desktop\книга-сказ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" y="-12577"/>
            <a:ext cx="8023182" cy="6870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9627" y="3861048"/>
            <a:ext cx="3816424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Вы знаете девушку эту,</a:t>
            </a:r>
          </a:p>
          <a:p>
            <a:r>
              <a:rPr lang="ru-RU" b="1" dirty="0">
                <a:solidFill>
                  <a:srgbClr val="000099"/>
                </a:solidFill>
              </a:rPr>
              <a:t>Она в старой сказке воспета.</a:t>
            </a:r>
          </a:p>
          <a:p>
            <a:r>
              <a:rPr lang="ru-RU" b="1" dirty="0">
                <a:solidFill>
                  <a:srgbClr val="000099"/>
                </a:solidFill>
              </a:rPr>
              <a:t>Работала, скромно жила,</a:t>
            </a:r>
          </a:p>
          <a:p>
            <a:r>
              <a:rPr lang="ru-RU" b="1" dirty="0">
                <a:solidFill>
                  <a:srgbClr val="000099"/>
                </a:solidFill>
              </a:rPr>
              <a:t>Не видела ясного солнышка,</a:t>
            </a:r>
          </a:p>
          <a:p>
            <a:r>
              <a:rPr lang="ru-RU" b="1" dirty="0">
                <a:solidFill>
                  <a:srgbClr val="000099"/>
                </a:solidFill>
              </a:rPr>
              <a:t>Вокруг — только грязь и зола.</a:t>
            </a:r>
          </a:p>
          <a:p>
            <a:r>
              <a:rPr lang="ru-RU" b="1" dirty="0">
                <a:solidFill>
                  <a:srgbClr val="000099"/>
                </a:solidFill>
              </a:rPr>
              <a:t>А звали красавицу </a:t>
            </a:r>
            <a:r>
              <a:rPr lang="ru-RU" b="1" dirty="0" smtClean="0">
                <a:solidFill>
                  <a:srgbClr val="000099"/>
                </a:solidFill>
              </a:rPr>
              <a:t>…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9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Хозяин\Desktop\zolushk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20" y="332656"/>
            <a:ext cx="5891863" cy="435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Хозяин\Desktop\lady-tremaine-cinderell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14121"/>
            <a:ext cx="505090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Хозяин\Desktop\мандари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17" y="4934474"/>
            <a:ext cx="395292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Хозяин\Desktop\корзин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2987301" cy="2136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025" y="123966"/>
            <a:ext cx="69846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 № 1. «Сырые, вареные яйца».</a:t>
            </a:r>
            <a:endParaRPr lang="ru-RU" sz="2800" b="1" dirty="0">
              <a:ln w="190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77" y="647186"/>
            <a:ext cx="8275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Вывод</a:t>
            </a:r>
            <a:r>
              <a:rPr lang="ru-RU" sz="2000" b="1" dirty="0">
                <a:solidFill>
                  <a:srgbClr val="800080"/>
                </a:solidFill>
              </a:rPr>
              <a:t>: В вареном яйце центр тяжести постоянный, поэтому оно и крутится. А у сырого яйца внутри жидкая масса, и центр тяжести все время смещается, являясь тормозом, поэтому сырое яйцо крутится с трудом</a:t>
            </a:r>
            <a:endParaRPr lang="ru-RU" sz="2000" b="1" dirty="0">
              <a:solidFill>
                <a:srgbClr val="80008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60162"/>
            <a:ext cx="849694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Опыт № 2.  «Мандарины и вода».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3157" y="4283382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Вывод: </a:t>
            </a:r>
            <a:r>
              <a:rPr lang="ru-RU" sz="2000" b="1" dirty="0" smtClean="0">
                <a:solidFill>
                  <a:srgbClr val="FF0066"/>
                </a:solidFill>
              </a:rPr>
              <a:t>В </a:t>
            </a:r>
            <a:r>
              <a:rPr lang="ru-RU" sz="2000" b="1" dirty="0">
                <a:solidFill>
                  <a:srgbClr val="FF0066"/>
                </a:solidFill>
              </a:rPr>
              <a:t>мандариновой кожуре есть пузырьки воздуха. Они выталкивают мандарин на поверхность воды. Без кожуры мандарин тонет, потому что тяжелее воды, которую вытесняет. </a:t>
            </a:r>
          </a:p>
        </p:txBody>
      </p:sp>
    </p:spTree>
    <p:extLst>
      <p:ext uri="{BB962C8B-B14F-4D97-AF65-F5344CB8AC3E}">
        <p14:creationId xmlns:p14="http://schemas.microsoft.com/office/powerpoint/2010/main" val="5045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енис\Desktop\эксперемент\slide_39.jpg"/>
          <p:cNvPicPr/>
          <p:nvPr/>
        </p:nvPicPr>
        <p:blipFill>
          <a:blip r:embed="rId2" cstate="print"/>
          <a:srcRect l="27258" t="75231" r="28288" b="6058"/>
          <a:stretch>
            <a:fillRect/>
          </a:stretch>
        </p:blipFill>
        <p:spPr bwMode="auto">
          <a:xfrm>
            <a:off x="3080953" y="5188671"/>
            <a:ext cx="4392488" cy="149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47664" y="188640"/>
            <a:ext cx="741682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Опыт № 3. «Лепестки цветка»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8824" y="679886"/>
            <a:ext cx="7405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Вывод</a:t>
            </a:r>
            <a:r>
              <a:rPr lang="ru-RU" sz="2400" b="1" dirty="0">
                <a:solidFill>
                  <a:srgbClr val="009900"/>
                </a:solidFill>
              </a:rPr>
              <a:t>: </a:t>
            </a:r>
            <a:r>
              <a:rPr lang="ru-RU" sz="2400" b="1" dirty="0" smtClean="0">
                <a:solidFill>
                  <a:srgbClr val="009900"/>
                </a:solidFill>
              </a:rPr>
              <a:t>Это </a:t>
            </a:r>
            <a:r>
              <a:rPr lang="ru-RU" sz="2400" b="1" dirty="0">
                <a:solidFill>
                  <a:srgbClr val="009900"/>
                </a:solidFill>
              </a:rPr>
              <a:t>происходит потому, что бумага намокает, становится постепенно тяжелее и лепестки раскрываются. </a:t>
            </a: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9546" y="3687820"/>
            <a:ext cx="74056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№ 4. «Пузырьки спасатели»</a:t>
            </a:r>
            <a:endParaRPr lang="ru-RU" sz="24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8824" y="4149485"/>
            <a:ext cx="7436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Вывод:</a:t>
            </a:r>
            <a:r>
              <a:rPr lang="ru-RU" dirty="0"/>
              <a:t> </a:t>
            </a:r>
            <a:r>
              <a:rPr lang="ru-RU" sz="2000" b="1" dirty="0">
                <a:solidFill>
                  <a:srgbClr val="000099"/>
                </a:solidFill>
              </a:rPr>
              <a:t>В газированной воде есть пузырьки воздуха, они поднимаются наверх и выталкивают кусочки пластилина; когда пузырьки воздуха выйдут из воды, пластилин опустится на дно. </a:t>
            </a:r>
          </a:p>
        </p:txBody>
      </p:sp>
      <p:pic>
        <p:nvPicPr>
          <p:cNvPr id="13314" name="Picture 2" descr="C:\Users\Хозяин\Desktop\voda-krugi-kaplya-vsple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51920" y="1556792"/>
            <a:ext cx="4480668" cy="1950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Хозяин\Desktop\Cinderella-disney-princess-34257673-577-4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1"/>
            <a:ext cx="7488832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88640"/>
            <a:ext cx="74888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Опыт № 5. «Цветные узоры на молоке»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76470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Вывод:</a:t>
            </a:r>
            <a:r>
              <a:rPr lang="ru-RU" dirty="0"/>
              <a:t> Моющее средство вступает в реакцию с молекулами жира в молоке, и приводит их в движение.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1584176" cy="292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96" y="1347406"/>
            <a:ext cx="1584176" cy="292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4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Младше-средняя группа 2017-2018 уч.год\Фото и видео 2017 -2018\Новая папка\IMG_20180131_110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05" y="2764570"/>
            <a:ext cx="5262662" cy="3946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Младше-средняя группа 2017-2018 уч.год\Фото и видео 2017 -2018\Новая папка\IMG_20171103_100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75568" cy="3601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Младше-средняя группа 2017-2018 уч.год\Фото и видео 2017 -2018\Новая папка\IMG_18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08" y="3601696"/>
            <a:ext cx="3868801" cy="3074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Младше-средняя группа 2017-2018 уч.год\Фото и видео 2017 -2018\Новая папка\IMG_20180110_0910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36" y="62874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507605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«Солнышко и дождик»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15567"/>
            <a:ext cx="788436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66"/>
                </a:solidFill>
              </a:rPr>
              <a:t>Прикрепите лучик к солнышку, если мастер-класс вам понравился, и вы получили нужную для вас </a:t>
            </a:r>
            <a:r>
              <a:rPr lang="ru-RU" sz="2400" b="1" dirty="0" smtClean="0">
                <a:solidFill>
                  <a:srgbClr val="FF0066"/>
                </a:solidFill>
              </a:rPr>
              <a:t>информацию</a:t>
            </a:r>
          </a:p>
          <a:p>
            <a:pPr lvl="0"/>
            <a:endParaRPr lang="ru-RU" sz="2400" b="1" dirty="0">
              <a:solidFill>
                <a:srgbClr val="FFCC00"/>
              </a:solidFill>
            </a:endParaRPr>
          </a:p>
          <a:p>
            <a:pPr lvl="0"/>
            <a:endParaRPr lang="ru-RU" sz="2400" b="1" dirty="0" smtClean="0">
              <a:solidFill>
                <a:srgbClr val="FFCC00"/>
              </a:solidFill>
            </a:endParaRP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sz="2400" b="1" dirty="0" smtClean="0">
                <a:solidFill>
                  <a:srgbClr val="3399FF"/>
                </a:solidFill>
              </a:rPr>
              <a:t>Капельку </a:t>
            </a:r>
            <a:r>
              <a:rPr lang="ru-RU" sz="2400" b="1" dirty="0">
                <a:solidFill>
                  <a:srgbClr val="3399FF"/>
                </a:solidFill>
              </a:rPr>
              <a:t>к тучке, если мастер-класс не удался и не оправдал ваших ожиданий.</a:t>
            </a:r>
            <a:endParaRPr lang="ru-RU" sz="2400" dirty="0">
              <a:solidFill>
                <a:srgbClr val="3399FF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211960" y="4797152"/>
            <a:ext cx="3456384" cy="1779782"/>
          </a:xfrm>
          <a:prstGeom prst="cloud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41247" y="1966334"/>
            <a:ext cx="2232248" cy="1944216"/>
          </a:xfrm>
          <a:prstGeom prst="ellipse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8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19672" y="548680"/>
            <a:ext cx="73448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Повысить теоретические и практические умения у педагогов в опытно-экспериментальной деятельности с детьми дошкольного возраста.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60098" y="0"/>
            <a:ext cx="7906072" cy="7647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Цели и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226194"/>
            <a:ext cx="73448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Познакомить со специальными знаниями и практическими умениями в области опытно-экспериментальной деятельности.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Повысить уровень профессиональной компетенции педагогов по развитию познавательной активности дошкольников через опытно-экспериментальную деятельность.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Представить педагогам несколько форм проведения опытно-экспериментальной деятельности с детьми дошкольного возраста.</a:t>
            </a:r>
            <a:endParaRPr lang="ru-RU" sz="2000" dirty="0"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276872"/>
            <a:ext cx="7488832" cy="244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ChevronInverted">
              <a:avLst/>
            </a:prstTxWarp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r>
              <a:rPr lang="ru-RU" sz="3600" dirty="0" smtClean="0">
                <a:solidFill>
                  <a:srgbClr val="00B050"/>
                </a:solidFill>
              </a:rPr>
              <a:t>Спасибо за внимание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385221"/>
            <a:ext cx="734481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00080"/>
                </a:solidFill>
              </a:rPr>
              <a:t>Усваивается все прочно и надолго, </a:t>
            </a:r>
            <a:endParaRPr lang="ru-RU" sz="2400" b="1" dirty="0" smtClean="0">
              <a:solidFill>
                <a:srgbClr val="80008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когда </a:t>
            </a:r>
            <a:r>
              <a:rPr lang="ru-RU" sz="2400" b="1" dirty="0">
                <a:solidFill>
                  <a:srgbClr val="800080"/>
                </a:solidFill>
              </a:rPr>
              <a:t>ребенок слышит, видит и делает сам</a:t>
            </a:r>
          </a:p>
        </p:txBody>
      </p:sp>
    </p:spTree>
    <p:extLst>
      <p:ext uri="{BB962C8B-B14F-4D97-AF65-F5344CB8AC3E}">
        <p14:creationId xmlns:p14="http://schemas.microsoft.com/office/powerpoint/2010/main" val="36746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ДОК\КАРТИНКИ2\анимашки\38862d66a65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1" y="116632"/>
            <a:ext cx="909979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799" y="1628800"/>
            <a:ext cx="4880999" cy="1008112"/>
          </a:xfrm>
        </p:spPr>
        <p:txBody>
          <a:bodyPr/>
          <a:lstStyle/>
          <a:p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Методы и приемы: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423041"/>
            <a:ext cx="4880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Репродуктивный;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Практический.</a:t>
            </a:r>
            <a:endParaRPr lang="ru-RU" sz="4000" dirty="0"/>
          </a:p>
        </p:txBody>
      </p:sp>
      <p:pic>
        <p:nvPicPr>
          <p:cNvPr id="8" name="Picture 1" descr="E:\ДОК\КАРТИНКИ2\карт\День Знаний картинки поздравления\kartinka_714_auto_5_80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5382" y="3546947"/>
            <a:ext cx="2542917" cy="28598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Хозяин\Desktop\Новая папка\IMG_3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60" y="3356992"/>
            <a:ext cx="4252365" cy="3187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Хозяин\Desktop\Новая папка\IMG_37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93" y="3385809"/>
            <a:ext cx="4301577" cy="3224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Младше-средняя группа 2017-2018 уч.год\Фото и видео 2017 -2018\Новая папка\IMG_20180131_114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25" y="260291"/>
            <a:ext cx="4033400" cy="302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Хозяин\Desktop\Новая папка\IMG_37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16" y="188640"/>
            <a:ext cx="3833677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Новая папка\IMG_3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59" y="4149080"/>
            <a:ext cx="2880725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260648"/>
            <a:ext cx="77403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думаете, чем отличается экспериментирование от любой другой деятельности? </a:t>
            </a:r>
            <a:endParaRPr kumimoji="0" lang="ru-RU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47664" y="2060848"/>
            <a:ext cx="72840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 принципиально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отличается от любой другой деятельности тем, что образ цели,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определяющий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эту деятельность, сам ещё не сформирован и характеризуется неопределённостью, неустойчивостью.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0553" y="4009028"/>
            <a:ext cx="4362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эксперимента он уточняется, проясняется.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3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2632" y="27184"/>
            <a:ext cx="7757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Главные достоинства метода экспериментирования в детском саду: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39771" y="2636912"/>
            <a:ext cx="746784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/>
              <a:t>Самостоятельность</a:t>
            </a:r>
            <a:r>
              <a:rPr lang="ru-RU" sz="2400" dirty="0"/>
              <a:t>, целеполагание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87583" y="1463998"/>
            <a:ext cx="742279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Реальные </a:t>
            </a:r>
            <a:r>
              <a:rPr lang="ru-RU" sz="2400" dirty="0"/>
              <a:t>представления о различных сторонах изучаемого объекта.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38036" y="4941168"/>
            <a:ext cx="7469574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Обогащение </a:t>
            </a:r>
            <a:r>
              <a:rPr lang="ru-RU" sz="2400" dirty="0"/>
              <a:t>памяти, активизируются мыслительные процессы.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39770" y="4214611"/>
            <a:ext cx="74678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Развивается </a:t>
            </a:r>
            <a:r>
              <a:rPr lang="ru-RU" sz="2400" dirty="0"/>
              <a:t>речь.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920" y="3356992"/>
            <a:ext cx="750945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Накопление </a:t>
            </a:r>
            <a:r>
              <a:rPr lang="ru-RU" sz="2400" dirty="0"/>
              <a:t>фонда умственных приемов и операций.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 animBg="1"/>
      <p:bldP spid="2" grpId="0" animBg="1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озяин\Desktop\Новая папка\IMG_3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7492317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4724"/>
            <a:ext cx="77985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пронизывает все сферы детской жизни, в том числе и игровую деятельность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Знания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полученные в результате собственного эксперимента, исследовательского поиска значительно прочнее и надёжнее для ребёнка тех сведений о мире, что получены репродуктивным путём.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9" y="22083"/>
            <a:ext cx="7488832" cy="792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Эксперименты классифицируются по разным принципам: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836712"/>
            <a:ext cx="7956376" cy="59046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dirty="0" smtClean="0"/>
              <a:t>По </a:t>
            </a:r>
            <a:r>
              <a:rPr lang="ru-RU" sz="1800" b="1" dirty="0"/>
              <a:t>характеру объектов, используемых в эксперименте: растения, живые объекты, неживая природа.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По </a:t>
            </a:r>
            <a:r>
              <a:rPr lang="ru-RU" sz="1800" b="1" dirty="0">
                <a:solidFill>
                  <a:srgbClr val="0070C0"/>
                </a:solidFill>
              </a:rPr>
              <a:t>месту проведения: группа, участок, в природе.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По </a:t>
            </a:r>
            <a:r>
              <a:rPr lang="ru-RU" sz="1800" b="1" dirty="0">
                <a:solidFill>
                  <a:srgbClr val="C00000"/>
                </a:solidFill>
              </a:rPr>
              <a:t>количеству детей: индивидуальные, групповые, коллективные.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По </a:t>
            </a:r>
            <a:r>
              <a:rPr lang="ru-RU" sz="1800" b="1" dirty="0">
                <a:solidFill>
                  <a:srgbClr val="00B050"/>
                </a:solidFill>
              </a:rPr>
              <a:t>причине проведения: случайные, запланированные, поставленные в ответ на вопрос ребенка. 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характеру включения в педагогический процесс: эпизодические и систематические.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По </a:t>
            </a:r>
            <a:r>
              <a:rPr lang="ru-RU" sz="1800" b="1" dirty="0">
                <a:solidFill>
                  <a:srgbClr val="C00000"/>
                </a:solidFill>
              </a:rPr>
              <a:t>продолжительности: кратковременные (5 – 15 минут) и длительные (свыше 15 минут).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По </a:t>
            </a:r>
            <a:r>
              <a:rPr lang="ru-RU" sz="1800" b="1" dirty="0">
                <a:solidFill>
                  <a:srgbClr val="002060"/>
                </a:solidFill>
              </a:rPr>
              <a:t>характеру мыслительных операций: констатирующие, сравнительные, обобщающие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CC00"/>
                </a:solidFill>
              </a:rPr>
              <a:t>По </a:t>
            </a:r>
            <a:r>
              <a:rPr lang="ru-RU" sz="1800" b="1" dirty="0">
                <a:solidFill>
                  <a:srgbClr val="00CC00"/>
                </a:solidFill>
              </a:rPr>
              <a:t>месту в цикле: первичные, повторные, заключительные, итоговые.</a:t>
            </a:r>
          </a:p>
          <a:p>
            <a:r>
              <a:rPr lang="ru-RU" sz="1800" b="1" dirty="0" smtClean="0">
                <a:solidFill>
                  <a:srgbClr val="FF0066"/>
                </a:solidFill>
              </a:rPr>
              <a:t>По </a:t>
            </a:r>
            <a:r>
              <a:rPr lang="ru-RU" sz="1800" b="1" dirty="0">
                <a:solidFill>
                  <a:srgbClr val="FF0066"/>
                </a:solidFill>
              </a:rPr>
              <a:t>характеру познавательной активности детей: иллюстративные, поисковые, решение экспериментальных задач.</a:t>
            </a:r>
          </a:p>
          <a:p>
            <a:r>
              <a:rPr lang="ru-RU" sz="1800" b="1" dirty="0" smtClean="0">
                <a:solidFill>
                  <a:srgbClr val="663300"/>
                </a:solidFill>
              </a:rPr>
              <a:t>По </a:t>
            </a:r>
            <a:r>
              <a:rPr lang="ru-RU" sz="1800" b="1" dirty="0">
                <a:solidFill>
                  <a:srgbClr val="663300"/>
                </a:solidFill>
              </a:rPr>
              <a:t>количеству наблюдений за одним и тем же объектом: однократные, многократные или циклические.</a:t>
            </a:r>
          </a:p>
          <a:p>
            <a:r>
              <a:rPr lang="ru-RU" sz="1800" b="1" dirty="0" smtClean="0">
                <a:solidFill>
                  <a:srgbClr val="800080"/>
                </a:solidFill>
              </a:rPr>
              <a:t>По </a:t>
            </a:r>
            <a:r>
              <a:rPr lang="ru-RU" sz="1800" b="1" dirty="0">
                <a:solidFill>
                  <a:srgbClr val="800080"/>
                </a:solidFill>
              </a:rPr>
              <a:t>способу применения в аудитории: демонстрационные, фронтальные, индивидуальные.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056" y="188640"/>
            <a:ext cx="76683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Последовательность детского экспериментирования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r>
              <a:rPr lang="ru-RU" sz="2800" dirty="0" smtClean="0">
                <a:solidFill>
                  <a:srgbClr val="C00000"/>
                </a:solidFill>
              </a:rPr>
              <a:t>• </a:t>
            </a:r>
            <a:r>
              <a:rPr lang="ru-RU" sz="2800" b="1" dirty="0" smtClean="0">
                <a:solidFill>
                  <a:srgbClr val="C00000"/>
                </a:solidFill>
              </a:rPr>
              <a:t>Проблемная </a:t>
            </a:r>
            <a:r>
              <a:rPr lang="ru-RU" sz="2800" b="1" dirty="0">
                <a:solidFill>
                  <a:srgbClr val="C00000"/>
                </a:solidFill>
              </a:rPr>
              <a:t>ситуация.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• Целеполагание</a:t>
            </a:r>
            <a:r>
              <a:rPr lang="ru-RU" sz="2800" b="1" dirty="0">
                <a:solidFill>
                  <a:srgbClr val="000099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• Выдвижение </a:t>
            </a:r>
            <a:r>
              <a:rPr lang="ru-RU" sz="2800" b="1" dirty="0">
                <a:solidFill>
                  <a:srgbClr val="00B050"/>
                </a:solidFill>
              </a:rPr>
              <a:t>гипотез.</a:t>
            </a:r>
          </a:p>
          <a:p>
            <a:r>
              <a:rPr lang="ru-RU" sz="2800" b="1" dirty="0" smtClean="0">
                <a:solidFill>
                  <a:srgbClr val="663300"/>
                </a:solidFill>
              </a:rPr>
              <a:t>• Проверка </a:t>
            </a:r>
            <a:r>
              <a:rPr lang="ru-RU" sz="2800" b="1" dirty="0">
                <a:solidFill>
                  <a:srgbClr val="663300"/>
                </a:solidFill>
              </a:rPr>
              <a:t>предположения.</a:t>
            </a:r>
          </a:p>
          <a:p>
            <a:r>
              <a:rPr lang="ru-RU" sz="2800" b="1" dirty="0" smtClean="0">
                <a:solidFill>
                  <a:srgbClr val="FF0066"/>
                </a:solidFill>
              </a:rPr>
              <a:t>• Если </a:t>
            </a:r>
            <a:r>
              <a:rPr lang="ru-RU" sz="2800" b="1" dirty="0">
                <a:solidFill>
                  <a:srgbClr val="FF0066"/>
                </a:solidFill>
              </a:rPr>
              <a:t>предположение подтвердилось: формулирование выводов (как получилось</a:t>
            </a:r>
            <a:r>
              <a:rPr lang="ru-RU" sz="2800" b="1" dirty="0" smtClean="0">
                <a:solidFill>
                  <a:srgbClr val="FF0066"/>
                </a:solidFill>
              </a:rPr>
              <a:t>).</a:t>
            </a:r>
            <a:endParaRPr lang="ru-RU" sz="2800" b="1" dirty="0">
              <a:solidFill>
                <a:srgbClr val="FF0066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• Если </a:t>
            </a:r>
            <a:r>
              <a:rPr lang="ru-RU" sz="2800" b="1" dirty="0">
                <a:solidFill>
                  <a:srgbClr val="0070C0"/>
                </a:solidFill>
              </a:rPr>
              <a:t>предположение не подтвердилось: возникновение новой гипотезы, реализация ее в действии, подтверждение новой гипотезы, формулирование выводов (как получилось).</a:t>
            </a:r>
          </a:p>
        </p:txBody>
      </p:sp>
      <p:pic>
        <p:nvPicPr>
          <p:cNvPr id="4098" name="Picture 2" descr="C:\Users\Хозяин\Desktop\Новая папка\IMG_3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31025"/>
            <a:ext cx="3488256" cy="2225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8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872</Words>
  <Application>Microsoft Office PowerPoint</Application>
  <PresentationFormat>Экран (4:3)</PresentationFormat>
  <Paragraphs>82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1_Тема Office</vt:lpstr>
      <vt:lpstr>Тема1</vt:lpstr>
      <vt:lpstr>Пастель</vt:lpstr>
      <vt:lpstr>Оформление по умолчанию</vt:lpstr>
      <vt:lpstr>Край</vt:lpstr>
      <vt:lpstr>Презентация PowerPoint</vt:lpstr>
      <vt:lpstr>Презентация PowerPoint</vt:lpstr>
      <vt:lpstr>Методы и приемы: 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Эксперименты классифицируются по разным принципам:</vt:lpstr>
      <vt:lpstr>Презентация PowerPoint</vt:lpstr>
      <vt:lpstr>Презентация PowerPoint</vt:lpstr>
      <vt:lpstr>Презентация PowerPoint</vt:lpstr>
      <vt:lpstr>ПРАКТИЧЕСКАЯ 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Хозяин</cp:lastModifiedBy>
  <cp:revision>68</cp:revision>
  <dcterms:created xsi:type="dcterms:W3CDTF">2014-07-17T09:13:13Z</dcterms:created>
  <dcterms:modified xsi:type="dcterms:W3CDTF">2019-01-23T09:49:03Z</dcterms:modified>
</cp:coreProperties>
</file>